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6"/>
  </p:notesMasterIdLst>
  <p:sldIdLst>
    <p:sldId id="256" r:id="rId2"/>
    <p:sldId id="257" r:id="rId3"/>
    <p:sldId id="258" r:id="rId4"/>
    <p:sldId id="311" r:id="rId5"/>
    <p:sldId id="312" r:id="rId6"/>
    <p:sldId id="314" r:id="rId7"/>
    <p:sldId id="313" r:id="rId8"/>
    <p:sldId id="315" r:id="rId9"/>
    <p:sldId id="316" r:id="rId10"/>
    <p:sldId id="259" r:id="rId11"/>
    <p:sldId id="260" r:id="rId12"/>
    <p:sldId id="317" r:id="rId13"/>
    <p:sldId id="318" r:id="rId14"/>
    <p:sldId id="319" r:id="rId15"/>
    <p:sldId id="320" r:id="rId16"/>
    <p:sldId id="328" r:id="rId17"/>
    <p:sldId id="321" r:id="rId18"/>
    <p:sldId id="329" r:id="rId19"/>
    <p:sldId id="322" r:id="rId20"/>
    <p:sldId id="330" r:id="rId21"/>
    <p:sldId id="323" r:id="rId22"/>
    <p:sldId id="261" r:id="rId23"/>
    <p:sldId id="331" r:id="rId24"/>
    <p:sldId id="324" r:id="rId25"/>
    <p:sldId id="332" r:id="rId26"/>
    <p:sldId id="325" r:id="rId27"/>
    <p:sldId id="333" r:id="rId28"/>
    <p:sldId id="335" r:id="rId29"/>
    <p:sldId id="326" r:id="rId30"/>
    <p:sldId id="334" r:id="rId31"/>
    <p:sldId id="327" r:id="rId32"/>
    <p:sldId id="336" r:id="rId33"/>
    <p:sldId id="337" r:id="rId34"/>
    <p:sldId id="338" r:id="rId35"/>
  </p:sldIdLst>
  <p:sldSz cx="9144000" cy="5143500" type="screen16x9"/>
  <p:notesSz cx="6858000" cy="9144000"/>
  <p:embeddedFontLst>
    <p:embeddedFont>
      <p:font typeface="Source Code Pro" panose="020B0604020202020204" charset="0"/>
      <p:regular r:id="rId37"/>
      <p:bold r:id="rId38"/>
      <p:italic r:id="rId39"/>
      <p:boldItalic r:id="rId40"/>
    </p:embeddedFont>
    <p:embeddedFont>
      <p:font typeface="Comfortaa" panose="020B0604020202020204" charset="0"/>
      <p:regular r:id="rId41"/>
      <p:bold r:id="rId42"/>
    </p:embeddedFont>
    <p:embeddedFont>
      <p:font typeface="Bebas Neue" panose="020B0604020202020204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Anaheim" panose="020B0604020202020204" charset="0"/>
      <p:regular r:id="rId48"/>
    </p:embeddedFont>
    <p:embeddedFont>
      <p:font typeface="Fira Code" panose="020B060402020202020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3137A5-C985-4339-A7C4-4B443F220FD9}">
  <a:tblStyle styleId="{0E3137A5-C985-4339-A7C4-4B443F220F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7CF7C8-0AC9-4C39-B29C-22F681B95F2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Estilo temático 2 - Énfasis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00" y="-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1533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634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021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453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715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807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461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64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059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268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179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044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3be7910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13be7910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3344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8250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25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04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664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204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218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1016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943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261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526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4823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7816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911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227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6763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847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183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707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5397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20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861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567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35500" y="1258850"/>
            <a:ext cx="5797500" cy="20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35500" y="3297650"/>
            <a:ext cx="5797500" cy="440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535738" y="2266450"/>
            <a:ext cx="6635700" cy="12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988113" y="1350550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80150" y="3468850"/>
            <a:ext cx="6043800" cy="28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>
            <a:off x="8313825" y="353000"/>
            <a:ext cx="473100" cy="186500"/>
            <a:chOff x="7059675" y="514525"/>
            <a:chExt cx="473100" cy="186500"/>
          </a:xfrm>
        </p:grpSpPr>
        <p:cxnSp>
          <p:nvCxnSpPr>
            <p:cNvPr id="17" name="Google Shape;17;p3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3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3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23" name="Google Shape;23;p4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8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3763500" y="-1800"/>
            <a:ext cx="5380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64" name="Google Shape;64;p9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9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9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4223100" y="1198450"/>
            <a:ext cx="42060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4223100" y="3162850"/>
            <a:ext cx="4206000" cy="1066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13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84" name="Google Shape;84;p13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2472000" y="1832950"/>
            <a:ext cx="42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2"/>
          </p:nvPr>
        </p:nvSpPr>
        <p:spPr>
          <a:xfrm>
            <a:off x="3175501" y="2833427"/>
            <a:ext cx="42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3"/>
          </p:nvPr>
        </p:nvSpPr>
        <p:spPr>
          <a:xfrm>
            <a:off x="3504027" y="3834248"/>
            <a:ext cx="420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4" hasCustomPrompt="1"/>
          </p:nvPr>
        </p:nvSpPr>
        <p:spPr>
          <a:xfrm>
            <a:off x="1869900" y="1470525"/>
            <a:ext cx="602100" cy="39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5" hasCustomPrompt="1"/>
          </p:nvPr>
        </p:nvSpPr>
        <p:spPr>
          <a:xfrm>
            <a:off x="2573400" y="2482425"/>
            <a:ext cx="602100" cy="39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6" hasCustomPrompt="1"/>
          </p:nvPr>
        </p:nvSpPr>
        <p:spPr>
          <a:xfrm>
            <a:off x="2891275" y="3494325"/>
            <a:ext cx="602100" cy="32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7"/>
          </p:nvPr>
        </p:nvSpPr>
        <p:spPr>
          <a:xfrm>
            <a:off x="2472000" y="1470525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8"/>
          </p:nvPr>
        </p:nvSpPr>
        <p:spPr>
          <a:xfrm>
            <a:off x="3175500" y="2482425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9"/>
          </p:nvPr>
        </p:nvSpPr>
        <p:spPr>
          <a:xfrm>
            <a:off x="3504025" y="3494325"/>
            <a:ext cx="4209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19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36" name="Google Shape;136;p19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1"/>
          </p:nvPr>
        </p:nvSpPr>
        <p:spPr>
          <a:xfrm>
            <a:off x="4821898" y="1443125"/>
            <a:ext cx="36021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2"/>
          </p:nvPr>
        </p:nvSpPr>
        <p:spPr>
          <a:xfrm>
            <a:off x="644000" y="1443125"/>
            <a:ext cx="36021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" name="Google Shape;218;p26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219" name="Google Shape;219;p26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/>
          <p:nvPr/>
        </p:nvSpPr>
        <p:spPr>
          <a:xfrm>
            <a:off x="4424750" y="-1800"/>
            <a:ext cx="47193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Google Shape;224;p27"/>
          <p:cNvGrpSpPr/>
          <p:nvPr/>
        </p:nvGrpSpPr>
        <p:grpSpPr>
          <a:xfrm>
            <a:off x="8193116" y="446250"/>
            <a:ext cx="414956" cy="186500"/>
            <a:chOff x="7059675" y="514525"/>
            <a:chExt cx="473100" cy="186500"/>
          </a:xfrm>
        </p:grpSpPr>
        <p:cxnSp>
          <p:nvCxnSpPr>
            <p:cNvPr id="225" name="Google Shape;225;p27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27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27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65" r:id="rId7"/>
    <p:sldLayoutId id="2147483672" r:id="rId8"/>
    <p:sldLayoutId id="214748367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ctrTitle"/>
          </p:nvPr>
        </p:nvSpPr>
        <p:spPr>
          <a:xfrm>
            <a:off x="2328110" y="1729691"/>
            <a:ext cx="6153370" cy="14381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Manual de Diagramas de Flujo</a:t>
            </a:r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1"/>
          </p:nvPr>
        </p:nvSpPr>
        <p:spPr>
          <a:xfrm>
            <a:off x="2735500" y="3297650"/>
            <a:ext cx="57975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sz="1400" dirty="0"/>
              <a:t>&lt; Néstor David Ruiz Cante &gt;</a:t>
            </a:r>
            <a:endParaRPr dirty="0"/>
          </a:p>
        </p:txBody>
      </p:sp>
      <p:sp>
        <p:nvSpPr>
          <p:cNvPr id="241" name="Google Shape;241;p31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dirty="0">
              <a:solidFill>
                <a:schemeClr val="accent2"/>
              </a:solidFill>
            </a:endParaRPr>
          </a:p>
        </p:txBody>
      </p:sp>
      <p:grpSp>
        <p:nvGrpSpPr>
          <p:cNvPr id="243" name="Google Shape;243;p31"/>
          <p:cNvGrpSpPr/>
          <p:nvPr/>
        </p:nvGrpSpPr>
        <p:grpSpPr>
          <a:xfrm>
            <a:off x="1018531" y="722306"/>
            <a:ext cx="473100" cy="186500"/>
            <a:chOff x="7059675" y="514525"/>
            <a:chExt cx="473100" cy="186500"/>
          </a:xfrm>
        </p:grpSpPr>
        <p:cxnSp>
          <p:nvCxnSpPr>
            <p:cNvPr id="244" name="Google Shape;244;p31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31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31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31"/>
          <p:cNvGrpSpPr/>
          <p:nvPr/>
        </p:nvGrpSpPr>
        <p:grpSpPr>
          <a:xfrm>
            <a:off x="344031" y="1873251"/>
            <a:ext cx="2037219" cy="3092450"/>
            <a:chOff x="5" y="747463"/>
            <a:chExt cx="2377907" cy="3907563"/>
          </a:xfrm>
        </p:grpSpPr>
        <p:sp>
          <p:nvSpPr>
            <p:cNvPr id="248" name="Google Shape;248;p31"/>
            <p:cNvSpPr/>
            <p:nvPr/>
          </p:nvSpPr>
          <p:spPr>
            <a:xfrm>
              <a:off x="5" y="756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486329" y="7474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5" y="10682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5" y="1394975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5" y="17217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434858" y="1721713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934654" y="1721722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5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5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5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5" y="2992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13726" y="3773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434858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395919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434858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434858" y="300995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434858" y="33358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838550" y="2032296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838550" y="2375145"/>
              <a:ext cx="65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861466" y="2684069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861466" y="3028567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861466" y="3335841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1360349" y="2032296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1573836" y="2358182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1697856" y="2684094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1697856" y="3335891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13726" y="401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95919" y="42965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875884" y="4296538"/>
              <a:ext cx="385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1360349" y="4296538"/>
              <a:ext cx="486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1912083" y="4296538"/>
              <a:ext cx="17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395919" y="4505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875884" y="4505063"/>
              <a:ext cx="6135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1570204" y="4505063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894657" y="75937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486348" y="10682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1169818" y="1064149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86342" y="1395013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1254423" y="1719659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1697859" y="3028567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1840717" y="2032296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2037810" y="2684069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1912311" y="450712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34873" y="39876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34873" y="37575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57" name="Tabla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27557"/>
              </p:ext>
            </p:extLst>
          </p:nvPr>
        </p:nvGraphicFramePr>
        <p:xfrm>
          <a:off x="760678" y="446250"/>
          <a:ext cx="7480486" cy="79629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740243"/>
                <a:gridCol w="3740243"/>
              </a:tblGrid>
              <a:tr h="530864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806065" algn="ctr"/>
                          <a:tab pos="5612130" algn="r"/>
                        </a:tabLst>
                      </a:pPr>
                      <a:endParaRPr lang="es-CO" sz="1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O" sz="1100" dirty="0">
                          <a:effectLst/>
                        </a:rPr>
                        <a:t> 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358" marR="66358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806065" algn="ctr"/>
                          <a:tab pos="5612130" algn="r"/>
                          <a:tab pos="571500" algn="l"/>
                        </a:tabLst>
                      </a:pPr>
                      <a:r>
                        <a:rPr lang="es-CO" sz="1700">
                          <a:effectLst/>
                        </a:rPr>
                        <a:t>Tecnólogo en Análisis y Desarrollo de Software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358" marR="66358" marT="0" marB="0" anchor="ctr"/>
                </a:tc>
              </a:tr>
              <a:tr h="265432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2806065" algn="ctr"/>
                          <a:tab pos="5612130" algn="r"/>
                        </a:tabLst>
                      </a:pPr>
                      <a:r>
                        <a:rPr lang="es-CO" sz="1700" dirty="0">
                          <a:effectLst/>
                        </a:rPr>
                        <a:t>Andrés MC Ficha 2899747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358" marR="66358" marT="0" marB="0" anchor="ctr"/>
                </a:tc>
              </a:tr>
            </a:tbl>
          </a:graphicData>
        </a:graphic>
      </p:graphicFrame>
      <p:pic>
        <p:nvPicPr>
          <p:cNvPr id="58" name="Imagen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19" y="532018"/>
            <a:ext cx="690912" cy="65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"/>
          <p:cNvSpPr txBox="1">
            <a:spLocks noGrp="1"/>
          </p:cNvSpPr>
          <p:nvPr>
            <p:ph type="title"/>
          </p:nvPr>
        </p:nvSpPr>
        <p:spPr>
          <a:xfrm>
            <a:off x="3955180" y="1949431"/>
            <a:ext cx="4207675" cy="8387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!</a:t>
            </a:r>
            <a:r>
              <a:rPr lang="es-ES" sz="3600" dirty="0"/>
              <a:t>Condicionales</a:t>
            </a:r>
            <a:endParaRPr sz="3600" dirty="0"/>
          </a:p>
        </p:txBody>
      </p:sp>
      <p:sp>
        <p:nvSpPr>
          <p:cNvPr id="354" name="Google Shape;354;p34"/>
          <p:cNvSpPr txBox="1"/>
          <p:nvPr/>
        </p:nvSpPr>
        <p:spPr>
          <a:xfrm>
            <a:off x="8329900" y="3978325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endParaRPr sz="96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55" name="Google Shape;355;p34"/>
          <p:cNvGrpSpPr/>
          <p:nvPr/>
        </p:nvGrpSpPr>
        <p:grpSpPr>
          <a:xfrm>
            <a:off x="335642" y="696438"/>
            <a:ext cx="2932044" cy="3907563"/>
            <a:chOff x="335642" y="696438"/>
            <a:chExt cx="2932044" cy="3907563"/>
          </a:xfrm>
        </p:grpSpPr>
        <p:sp>
          <p:nvSpPr>
            <p:cNvPr id="356" name="Google Shape;356;p34"/>
            <p:cNvSpPr/>
            <p:nvPr/>
          </p:nvSpPr>
          <p:spPr>
            <a:xfrm>
              <a:off x="335642" y="705013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821967" y="69643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335642" y="101723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335642" y="1343950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35642" y="167068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770496" y="1670688"/>
              <a:ext cx="45446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1304877" y="167068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335642" y="198126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335642" y="23241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335642" y="2633038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335642" y="294196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349364" y="3722938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770496" y="198126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731557" y="23241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770496" y="2633038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770496" y="2958925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770496" y="32848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1174186" y="1981263"/>
              <a:ext cx="63339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1174186" y="2324113"/>
              <a:ext cx="88477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1205349" y="2633038"/>
              <a:ext cx="1030037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1205349" y="2977538"/>
              <a:ext cx="1030037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1205349" y="3284813"/>
              <a:ext cx="1030037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1883777" y="1981263"/>
              <a:ext cx="57704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2174096" y="2307150"/>
              <a:ext cx="57704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2342750" y="2633063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2342750" y="3284863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349364" y="39620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731557" y="42455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1224956" y="4245513"/>
              <a:ext cx="524349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1883777" y="4245513"/>
              <a:ext cx="661931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2634075" y="4245513"/>
              <a:ext cx="241501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731557" y="4454038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1224956" y="4454038"/>
              <a:ext cx="833909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2169156" y="445403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1250486" y="7083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821986" y="10172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1555286" y="10131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821979" y="13439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1739729" y="166862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2342754" y="29775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2537025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2805050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2634386" y="44561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770511" y="393657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770511" y="370647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34"/>
          <p:cNvSpPr txBox="1"/>
          <p:nvPr/>
        </p:nvSpPr>
        <p:spPr>
          <a:xfrm>
            <a:off x="7911475" y="1933200"/>
            <a:ext cx="5193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4" name="Google Shape;297;p32">
            <a:extLst>
              <a:ext uri="{FF2B5EF4-FFF2-40B4-BE49-F238E27FC236}">
                <a16:creationId xmlns:a16="http://schemas.microsoft.com/office/drawing/2014/main" xmlns="" id="{9705268F-3880-46FC-997E-C4E0D00BD038}"/>
              </a:ext>
            </a:extLst>
          </p:cNvPr>
          <p:cNvSpPr txBox="1">
            <a:spLocks/>
          </p:cNvSpPr>
          <p:nvPr/>
        </p:nvSpPr>
        <p:spPr>
          <a:xfrm>
            <a:off x="4240017" y="2729563"/>
            <a:ext cx="503221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96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r>
              <a:rPr lang="es-ES" sz="2400" dirty="0">
                <a:solidFill>
                  <a:schemeClr val="accent4"/>
                </a:solidFill>
              </a:rPr>
              <a:t>Ejercicios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98;p32">
            <a:extLst>
              <a:ext uri="{FF2B5EF4-FFF2-40B4-BE49-F238E27FC236}">
                <a16:creationId xmlns:a16="http://schemas.microsoft.com/office/drawing/2014/main" xmlns="" id="{231B9FE6-913E-447F-8910-2DFDB2C73E12}"/>
              </a:ext>
            </a:extLst>
          </p:cNvPr>
          <p:cNvSpPr txBox="1">
            <a:spLocks/>
          </p:cNvSpPr>
          <p:nvPr/>
        </p:nvSpPr>
        <p:spPr>
          <a:xfrm>
            <a:off x="86191" y="534990"/>
            <a:ext cx="4332768" cy="513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es-ES" dirty="0"/>
              <a:t>1. Imprimir si es mayor a 18 años.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72DA626F-E90D-4012-910C-AA7E4C1C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012" y="1608875"/>
            <a:ext cx="3791143" cy="26217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19D036B2-C59C-42A0-83D8-375A8FB4C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212" y="2391031"/>
            <a:ext cx="1829055" cy="1057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38" y="1244298"/>
            <a:ext cx="2193545" cy="3713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35"/>
          <p:cNvGrpSpPr/>
          <p:nvPr/>
        </p:nvGrpSpPr>
        <p:grpSpPr>
          <a:xfrm>
            <a:off x="86191" y="4574667"/>
            <a:ext cx="1446863" cy="513315"/>
            <a:chOff x="880714" y="3731738"/>
            <a:chExt cx="2536147" cy="887325"/>
          </a:xfrm>
        </p:grpSpPr>
        <p:sp>
          <p:nvSpPr>
            <p:cNvPr id="414" name="Google Shape;414;p35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98;p32">
            <a:extLst>
              <a:ext uri="{FF2B5EF4-FFF2-40B4-BE49-F238E27FC236}">
                <a16:creationId xmlns:a16="http://schemas.microsoft.com/office/drawing/2014/main" xmlns="" id="{231B9FE6-913E-447F-8910-2DFDB2C73E12}"/>
              </a:ext>
            </a:extLst>
          </p:cNvPr>
          <p:cNvSpPr txBox="1">
            <a:spLocks/>
          </p:cNvSpPr>
          <p:nvPr/>
        </p:nvSpPr>
        <p:spPr>
          <a:xfrm>
            <a:off x="86191" y="534990"/>
            <a:ext cx="7856330" cy="513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es-ES" dirty="0"/>
              <a:t>2. Imprimir si es mayor o menor de edad solo con el año de nacimiento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B7F9F5A6-763A-4DA4-AECE-1E8339D12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444" y="1350586"/>
            <a:ext cx="3784082" cy="2944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24FBF0C5-88A3-4EFB-90DF-BE24806D3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308" y="2223630"/>
            <a:ext cx="1370206" cy="1197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98" y="1227023"/>
            <a:ext cx="2672297" cy="35504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56481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35"/>
          <p:cNvGrpSpPr/>
          <p:nvPr/>
        </p:nvGrpSpPr>
        <p:grpSpPr>
          <a:xfrm>
            <a:off x="86191" y="4574667"/>
            <a:ext cx="1446863" cy="513315"/>
            <a:chOff x="880714" y="3731738"/>
            <a:chExt cx="2536147" cy="887325"/>
          </a:xfrm>
        </p:grpSpPr>
        <p:sp>
          <p:nvSpPr>
            <p:cNvPr id="414" name="Google Shape;414;p35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98;p32">
            <a:extLst>
              <a:ext uri="{FF2B5EF4-FFF2-40B4-BE49-F238E27FC236}">
                <a16:creationId xmlns:a16="http://schemas.microsoft.com/office/drawing/2014/main" xmlns="" id="{231B9FE6-913E-447F-8910-2DFDB2C73E12}"/>
              </a:ext>
            </a:extLst>
          </p:cNvPr>
          <p:cNvSpPr txBox="1">
            <a:spLocks/>
          </p:cNvSpPr>
          <p:nvPr/>
        </p:nvSpPr>
        <p:spPr>
          <a:xfrm>
            <a:off x="49901" y="350161"/>
            <a:ext cx="7856330" cy="513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es-ES" dirty="0"/>
              <a:t>3. Imprime si de dos números cual es el mayor o si son iguales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8E1CE219-8CB4-4295-94F3-B7C4C1A04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028" y="1549685"/>
            <a:ext cx="2844131" cy="26247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C506BF2F-4AB4-42A2-92CD-402E7D1B5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171" y="2190837"/>
            <a:ext cx="1776119" cy="12042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15" y="1155418"/>
            <a:ext cx="3109038" cy="3595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32337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35"/>
          <p:cNvGrpSpPr/>
          <p:nvPr/>
        </p:nvGrpSpPr>
        <p:grpSpPr>
          <a:xfrm>
            <a:off x="86191" y="4574667"/>
            <a:ext cx="1446863" cy="513315"/>
            <a:chOff x="880714" y="3731738"/>
            <a:chExt cx="2536147" cy="887325"/>
          </a:xfrm>
        </p:grpSpPr>
        <p:sp>
          <p:nvSpPr>
            <p:cNvPr id="414" name="Google Shape;414;p35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98;p32">
            <a:extLst>
              <a:ext uri="{FF2B5EF4-FFF2-40B4-BE49-F238E27FC236}">
                <a16:creationId xmlns:a16="http://schemas.microsoft.com/office/drawing/2014/main" xmlns="" id="{231B9FE6-913E-447F-8910-2DFDB2C73E12}"/>
              </a:ext>
            </a:extLst>
          </p:cNvPr>
          <p:cNvSpPr txBox="1">
            <a:spLocks/>
          </p:cNvSpPr>
          <p:nvPr/>
        </p:nvSpPr>
        <p:spPr>
          <a:xfrm>
            <a:off x="86191" y="330650"/>
            <a:ext cx="7856330" cy="513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es-ES" dirty="0"/>
              <a:t>4. Calcular el área de 3 cuadrados e imprime las áreas son iguales o cual es el área mayor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11546888-972A-4D76-ADE2-4C1CD6F1B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62" y="1199443"/>
            <a:ext cx="3270206" cy="39132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238C508F-CDA5-44D0-B099-9A2F54EEC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072" y="2164697"/>
            <a:ext cx="2076740" cy="128605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638" y="1147523"/>
            <a:ext cx="2845842" cy="3733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6870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35"/>
          <p:cNvGrpSpPr/>
          <p:nvPr/>
        </p:nvGrpSpPr>
        <p:grpSpPr>
          <a:xfrm>
            <a:off x="86191" y="4574667"/>
            <a:ext cx="1446863" cy="513315"/>
            <a:chOff x="880714" y="3731738"/>
            <a:chExt cx="2536147" cy="887325"/>
          </a:xfrm>
        </p:grpSpPr>
        <p:sp>
          <p:nvSpPr>
            <p:cNvPr id="414" name="Google Shape;414;p35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98;p32">
            <a:extLst>
              <a:ext uri="{FF2B5EF4-FFF2-40B4-BE49-F238E27FC236}">
                <a16:creationId xmlns:a16="http://schemas.microsoft.com/office/drawing/2014/main" xmlns="" id="{231B9FE6-913E-447F-8910-2DFDB2C73E12}"/>
              </a:ext>
            </a:extLst>
          </p:cNvPr>
          <p:cNvSpPr txBox="1">
            <a:spLocks/>
          </p:cNvSpPr>
          <p:nvPr/>
        </p:nvSpPr>
        <p:spPr>
          <a:xfrm>
            <a:off x="86191" y="217092"/>
            <a:ext cx="8409224" cy="513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es-ES" dirty="0"/>
              <a:t>5. Realizar un diagrama de flujo que calcule la edad de tres personas e imprime si cada persona es mayor de edad, calcular e imprimir en el mismo diagrama de promedio de las 3 edades y si el promedio de edad si es mayor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67" y="1333458"/>
            <a:ext cx="2847217" cy="3604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965" y="1362412"/>
            <a:ext cx="2066278" cy="3603746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565515" y="4923439"/>
            <a:ext cx="2557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dirty="0">
                <a:solidFill>
                  <a:srgbClr val="FFFFFF"/>
                </a:solidFill>
              </a:rPr>
              <a:t>https://imgur.com/5dUoN1F</a:t>
            </a:r>
            <a:endParaRPr lang="es-CO" sz="1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095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11546888-972A-4D76-ADE2-4C1CD6F1B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88" y="374596"/>
            <a:ext cx="3930897" cy="47038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238C508F-CDA5-44D0-B099-9A2F54EEC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004" y="1640612"/>
            <a:ext cx="3507131" cy="21718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3433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35"/>
          <p:cNvGrpSpPr/>
          <p:nvPr/>
        </p:nvGrpSpPr>
        <p:grpSpPr>
          <a:xfrm>
            <a:off x="86191" y="4574667"/>
            <a:ext cx="1446863" cy="513315"/>
            <a:chOff x="880714" y="3731738"/>
            <a:chExt cx="2536147" cy="887325"/>
          </a:xfrm>
        </p:grpSpPr>
        <p:sp>
          <p:nvSpPr>
            <p:cNvPr id="414" name="Google Shape;414;p35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98;p32">
            <a:extLst>
              <a:ext uri="{FF2B5EF4-FFF2-40B4-BE49-F238E27FC236}">
                <a16:creationId xmlns:a16="http://schemas.microsoft.com/office/drawing/2014/main" xmlns="" id="{231B9FE6-913E-447F-8910-2DFDB2C73E12}"/>
              </a:ext>
            </a:extLst>
          </p:cNvPr>
          <p:cNvSpPr txBox="1">
            <a:spLocks/>
          </p:cNvSpPr>
          <p:nvPr/>
        </p:nvSpPr>
        <p:spPr>
          <a:xfrm>
            <a:off x="86191" y="217092"/>
            <a:ext cx="8398590" cy="941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es-ES" dirty="0"/>
              <a:t>6.Realizar un diagrama de flujo que calcule el pago total del suelo de una persona donde calcular e imprimir lo siguiente:</a:t>
            </a:r>
          </a:p>
          <a:p>
            <a:pPr marL="0" indent="0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214" y="1336388"/>
            <a:ext cx="2504533" cy="35049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054" y="1336388"/>
            <a:ext cx="2199380" cy="3577305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533054" y="1120944"/>
            <a:ext cx="28257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" dirty="0">
                <a:solidFill>
                  <a:schemeClr val="tx1"/>
                </a:solidFill>
              </a:rPr>
              <a:t>https://imgur.com/00z7sGg</a:t>
            </a:r>
            <a:endParaRPr lang="es-CO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315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35"/>
          <p:cNvGrpSpPr/>
          <p:nvPr/>
        </p:nvGrpSpPr>
        <p:grpSpPr>
          <a:xfrm>
            <a:off x="86191" y="4574667"/>
            <a:ext cx="1446863" cy="513315"/>
            <a:chOff x="880714" y="3731738"/>
            <a:chExt cx="2536147" cy="887325"/>
          </a:xfrm>
        </p:grpSpPr>
        <p:sp>
          <p:nvSpPr>
            <p:cNvPr id="414" name="Google Shape;414;p35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38" y="133816"/>
            <a:ext cx="4409019" cy="4832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568" y="1369823"/>
            <a:ext cx="4333724" cy="1788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9732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35"/>
          <p:cNvGrpSpPr/>
          <p:nvPr/>
        </p:nvGrpSpPr>
        <p:grpSpPr>
          <a:xfrm>
            <a:off x="86191" y="4574667"/>
            <a:ext cx="1446863" cy="513315"/>
            <a:chOff x="880714" y="3731738"/>
            <a:chExt cx="2536147" cy="887325"/>
          </a:xfrm>
        </p:grpSpPr>
        <p:sp>
          <p:nvSpPr>
            <p:cNvPr id="414" name="Google Shape;414;p35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98;p32">
            <a:extLst>
              <a:ext uri="{FF2B5EF4-FFF2-40B4-BE49-F238E27FC236}">
                <a16:creationId xmlns:a16="http://schemas.microsoft.com/office/drawing/2014/main" xmlns="" id="{231B9FE6-913E-447F-8910-2DFDB2C73E12}"/>
              </a:ext>
            </a:extLst>
          </p:cNvPr>
          <p:cNvSpPr txBox="1">
            <a:spLocks/>
          </p:cNvSpPr>
          <p:nvPr/>
        </p:nvSpPr>
        <p:spPr>
          <a:xfrm>
            <a:off x="326454" y="157825"/>
            <a:ext cx="8398590" cy="1397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es-ES" dirty="0" smtClean="0"/>
              <a:t>7. Calcular tres notas con diferentes porcentajes e imprimir, sumar los 3 porcentajes y decir s i la nota es superior, buena, media o mala 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88137" y="1580076"/>
            <a:ext cx="3756585" cy="3050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405" y="1555721"/>
            <a:ext cx="3808358" cy="3010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05694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1942745" y="253150"/>
            <a:ext cx="50322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4"/>
                </a:solidFill>
              </a:rPr>
              <a:t>Ejercicios Básicos 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199005" y="1215750"/>
            <a:ext cx="7704000" cy="5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1. Imprimir “</a:t>
            </a:r>
            <a:r>
              <a:rPr lang="es-ES" sz="2000" dirty="0"/>
              <a:t> Hola Mundo “</a:t>
            </a:r>
            <a:endParaRPr sz="2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38CF18E3-5C5C-4A42-868F-C398B6BAC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353" y="1351196"/>
            <a:ext cx="2734674" cy="1518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005" y="3185652"/>
            <a:ext cx="4962863" cy="16224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39" y="2110249"/>
            <a:ext cx="3524654" cy="28084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35"/>
          <p:cNvGrpSpPr/>
          <p:nvPr/>
        </p:nvGrpSpPr>
        <p:grpSpPr>
          <a:xfrm>
            <a:off x="86191" y="4574667"/>
            <a:ext cx="1446863" cy="513315"/>
            <a:chOff x="880714" y="3731738"/>
            <a:chExt cx="2536147" cy="887325"/>
          </a:xfrm>
        </p:grpSpPr>
        <p:sp>
          <p:nvSpPr>
            <p:cNvPr id="414" name="Google Shape;414;p35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1" y="180842"/>
            <a:ext cx="4595562" cy="4627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455" y="1503162"/>
            <a:ext cx="4332545" cy="11215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9366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"/>
          <p:cNvSpPr txBox="1">
            <a:spLocks noGrp="1"/>
          </p:cNvSpPr>
          <p:nvPr>
            <p:ph type="title"/>
          </p:nvPr>
        </p:nvSpPr>
        <p:spPr>
          <a:xfrm>
            <a:off x="3955180" y="1949431"/>
            <a:ext cx="4207675" cy="8387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!</a:t>
            </a:r>
            <a:r>
              <a:rPr lang="es-ES" sz="3600" dirty="0" smtClean="0"/>
              <a:t>Ciclos</a:t>
            </a:r>
            <a:endParaRPr sz="3600" dirty="0"/>
          </a:p>
        </p:txBody>
      </p:sp>
      <p:sp>
        <p:nvSpPr>
          <p:cNvPr id="354" name="Google Shape;354;p34"/>
          <p:cNvSpPr txBox="1"/>
          <p:nvPr/>
        </p:nvSpPr>
        <p:spPr>
          <a:xfrm>
            <a:off x="8329900" y="3978325"/>
            <a:ext cx="519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endParaRPr sz="96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55" name="Google Shape;355;p34"/>
          <p:cNvGrpSpPr/>
          <p:nvPr/>
        </p:nvGrpSpPr>
        <p:grpSpPr>
          <a:xfrm>
            <a:off x="335642" y="696438"/>
            <a:ext cx="2932044" cy="3907563"/>
            <a:chOff x="335642" y="696438"/>
            <a:chExt cx="2932044" cy="3907563"/>
          </a:xfrm>
        </p:grpSpPr>
        <p:sp>
          <p:nvSpPr>
            <p:cNvPr id="356" name="Google Shape;356;p34"/>
            <p:cNvSpPr/>
            <p:nvPr/>
          </p:nvSpPr>
          <p:spPr>
            <a:xfrm>
              <a:off x="335642" y="705013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821967" y="69643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335642" y="101723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335642" y="1343950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35642" y="167068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770496" y="1670688"/>
              <a:ext cx="45446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1304877" y="167068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335642" y="198126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335642" y="23241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335642" y="2633038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335642" y="294196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349364" y="3722938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770496" y="198126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731557" y="23241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770496" y="2633038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770496" y="2958925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770496" y="32848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1174186" y="1981263"/>
              <a:ext cx="63339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1174186" y="2324113"/>
              <a:ext cx="88477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1205349" y="2633038"/>
              <a:ext cx="1030037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1205349" y="2977538"/>
              <a:ext cx="1030037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1205349" y="3284813"/>
              <a:ext cx="1030037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1883777" y="1981263"/>
              <a:ext cx="57704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2174096" y="2307150"/>
              <a:ext cx="57704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2342750" y="2633063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2342750" y="3284863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349364" y="39620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731557" y="42455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1224956" y="4245513"/>
              <a:ext cx="524349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1883777" y="4245513"/>
              <a:ext cx="661931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2634075" y="4245513"/>
              <a:ext cx="241501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731557" y="4454038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1224956" y="4454038"/>
              <a:ext cx="833909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2169156" y="445403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1250486" y="7083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821986" y="10172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1555286" y="10131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821979" y="13439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1739729" y="166862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2342754" y="297753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2537025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2805050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2634386" y="44561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770511" y="393657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770511" y="3706475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34"/>
          <p:cNvSpPr txBox="1"/>
          <p:nvPr/>
        </p:nvSpPr>
        <p:spPr>
          <a:xfrm>
            <a:off x="7911475" y="1933200"/>
            <a:ext cx="5193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4" name="Google Shape;297;p32">
            <a:extLst>
              <a:ext uri="{FF2B5EF4-FFF2-40B4-BE49-F238E27FC236}">
                <a16:creationId xmlns:a16="http://schemas.microsoft.com/office/drawing/2014/main" xmlns="" id="{9705268F-3880-46FC-997E-C4E0D00BD038}"/>
              </a:ext>
            </a:extLst>
          </p:cNvPr>
          <p:cNvSpPr txBox="1">
            <a:spLocks/>
          </p:cNvSpPr>
          <p:nvPr/>
        </p:nvSpPr>
        <p:spPr>
          <a:xfrm>
            <a:off x="4240017" y="2729563"/>
            <a:ext cx="503221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96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r>
              <a:rPr lang="es-ES" sz="2400" dirty="0">
                <a:solidFill>
                  <a:schemeClr val="accent4"/>
                </a:solidFill>
              </a:rPr>
              <a:t>Ejercicios</a:t>
            </a:r>
          </a:p>
        </p:txBody>
      </p:sp>
    </p:spTree>
    <p:extLst>
      <p:ext uri="{BB962C8B-B14F-4D97-AF65-F5344CB8AC3E}">
        <p14:creationId xmlns:p14="http://schemas.microsoft.com/office/powerpoint/2010/main" val="1414129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50039" y="204260"/>
            <a:ext cx="7441865" cy="481540"/>
          </a:xfrm>
        </p:spPr>
        <p:txBody>
          <a:bodyPr/>
          <a:lstStyle/>
          <a:p>
            <a:r>
              <a:rPr lang="es-CO" dirty="0" smtClean="0"/>
              <a:t>1. Contar los números del 1 al 5</a:t>
            </a:r>
          </a:p>
          <a:p>
            <a:endParaRPr lang="es-CO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136" y="1581763"/>
            <a:ext cx="1750609" cy="3281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55" y="1511709"/>
            <a:ext cx="2937594" cy="34219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ángulo 10"/>
          <p:cNvSpPr/>
          <p:nvPr/>
        </p:nvSpPr>
        <p:spPr>
          <a:xfrm>
            <a:off x="1520380" y="1050044"/>
            <a:ext cx="6463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</a:t>
            </a:r>
            <a:endParaRPr lang="es-E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6001584" y="1120098"/>
            <a:ext cx="9557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While</a:t>
            </a:r>
            <a:endParaRPr lang="es-E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969" y="263893"/>
            <a:ext cx="3693360" cy="2699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447" y="3281290"/>
            <a:ext cx="4011580" cy="1445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121" y="263893"/>
            <a:ext cx="3961543" cy="25577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121" y="3074813"/>
            <a:ext cx="4425753" cy="171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50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50039" y="204260"/>
            <a:ext cx="7441865" cy="481540"/>
          </a:xfrm>
        </p:spPr>
        <p:txBody>
          <a:bodyPr/>
          <a:lstStyle/>
          <a:p>
            <a:r>
              <a:rPr lang="es-CO" dirty="0" smtClean="0"/>
              <a:t>2.Contar los números del 1 al 5 e imprimir los números pares e impares  </a:t>
            </a:r>
            <a:endParaRPr lang="es-CO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565659" y="2080711"/>
            <a:ext cx="3224981" cy="23917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169" y="1433276"/>
            <a:ext cx="2567470" cy="34558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60" y="1566742"/>
            <a:ext cx="3562108" cy="3440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Rectángulo 13"/>
          <p:cNvSpPr/>
          <p:nvPr/>
        </p:nvSpPr>
        <p:spPr>
          <a:xfrm>
            <a:off x="5178149" y="1202444"/>
            <a:ext cx="9557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While</a:t>
            </a:r>
            <a:endParaRPr lang="es-E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1473677" y="1112620"/>
            <a:ext cx="6463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</a:t>
            </a:r>
            <a:endParaRPr lang="es-E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8244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360" y="191728"/>
            <a:ext cx="4137609" cy="3008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059" y="3400080"/>
            <a:ext cx="4132464" cy="1466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61" y="191728"/>
            <a:ext cx="4398942" cy="29268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13" y="3400080"/>
            <a:ext cx="4431890" cy="12400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53318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50039" y="204260"/>
            <a:ext cx="7441865" cy="481540"/>
          </a:xfrm>
        </p:spPr>
        <p:txBody>
          <a:bodyPr/>
          <a:lstStyle/>
          <a:p>
            <a:r>
              <a:rPr lang="es-CO" dirty="0" smtClean="0"/>
              <a:t>3. Realizar la tabla del 5 que imprima hasta 5. </a:t>
            </a:r>
            <a:endParaRPr lang="es-CO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425" y="1627474"/>
            <a:ext cx="1797336" cy="3392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525" y="1569917"/>
            <a:ext cx="3123446" cy="3324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ectángulo 12"/>
          <p:cNvSpPr/>
          <p:nvPr/>
        </p:nvSpPr>
        <p:spPr>
          <a:xfrm>
            <a:off x="6453885" y="1108252"/>
            <a:ext cx="9557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While</a:t>
            </a:r>
            <a:endParaRPr lang="es-E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2110315" y="1108252"/>
            <a:ext cx="6463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</a:t>
            </a:r>
            <a:endParaRPr lang="es-E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686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920" y="285944"/>
            <a:ext cx="4086200" cy="2612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471" y="3077863"/>
            <a:ext cx="4135302" cy="1621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36" y="285944"/>
            <a:ext cx="4297840" cy="2612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36" y="3048366"/>
            <a:ext cx="4399162" cy="13540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85721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50039" y="204260"/>
            <a:ext cx="7441865" cy="481540"/>
          </a:xfrm>
        </p:spPr>
        <p:txBody>
          <a:bodyPr/>
          <a:lstStyle/>
          <a:p>
            <a:r>
              <a:rPr lang="es-CO" dirty="0"/>
              <a:t>4</a:t>
            </a:r>
            <a:r>
              <a:rPr lang="es-CO" dirty="0" smtClean="0"/>
              <a:t>. Realizar la tabla del 9 que multiplique hasta 5 y de los resultados que son pares e impares  </a:t>
            </a:r>
            <a:endParaRPr lang="es-CO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50" y="1340822"/>
            <a:ext cx="4080026" cy="35083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306" y="1260573"/>
            <a:ext cx="2977377" cy="36688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ángulo 6"/>
          <p:cNvSpPr/>
          <p:nvPr/>
        </p:nvSpPr>
        <p:spPr>
          <a:xfrm>
            <a:off x="4683909" y="1190240"/>
            <a:ext cx="6463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</a:t>
            </a:r>
            <a:endParaRPr lang="es-E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340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4" y="510770"/>
            <a:ext cx="3467736" cy="45368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943" y="510770"/>
            <a:ext cx="3485489" cy="45056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Rectángulo 15"/>
          <p:cNvSpPr/>
          <p:nvPr/>
        </p:nvSpPr>
        <p:spPr>
          <a:xfrm>
            <a:off x="3799175" y="415863"/>
            <a:ext cx="9557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While</a:t>
            </a:r>
            <a:endParaRPr lang="es-E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417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298;p32">
            <a:extLst>
              <a:ext uri="{FF2B5EF4-FFF2-40B4-BE49-F238E27FC236}">
                <a16:creationId xmlns:a16="http://schemas.microsoft.com/office/drawing/2014/main" xmlns="" id="{05F9A37F-89F2-4A21-A0EA-B717CEA0943F}"/>
              </a:ext>
            </a:extLst>
          </p:cNvPr>
          <p:cNvSpPr txBox="1">
            <a:spLocks/>
          </p:cNvSpPr>
          <p:nvPr/>
        </p:nvSpPr>
        <p:spPr>
          <a:xfrm>
            <a:off x="351052" y="308791"/>
            <a:ext cx="77040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es-ES" sz="2000" dirty="0"/>
              <a:t>2. Imprimir la suma de dos números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xmlns="" id="{A02BBF0E-B056-44E3-886A-5D0AB530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965" y="1298122"/>
            <a:ext cx="3206355" cy="20467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xmlns="" id="{6CA3FA6F-183D-46BA-B7EE-8A9058630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044" y="3188918"/>
            <a:ext cx="2638793" cy="1819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99" y="1380892"/>
            <a:ext cx="2750014" cy="2807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193" y="272843"/>
            <a:ext cx="3414252" cy="28738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009" y="3340355"/>
            <a:ext cx="3713864" cy="13275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15" y="185096"/>
            <a:ext cx="3661522" cy="2892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415" y="3297954"/>
            <a:ext cx="4442006" cy="1369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2742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50039" y="204260"/>
            <a:ext cx="7441865" cy="481540"/>
          </a:xfrm>
        </p:spPr>
        <p:txBody>
          <a:bodyPr/>
          <a:lstStyle/>
          <a:p>
            <a:r>
              <a:rPr lang="es-CO" dirty="0" smtClean="0"/>
              <a:t>5. Realizar las tablas de multiplicar de 1 hasta 5 y multiplique hasta 5. </a:t>
            </a:r>
            <a:endParaRPr lang="es-CO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93" y="1879671"/>
            <a:ext cx="3675800" cy="2570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480" y="1605771"/>
            <a:ext cx="3067719" cy="30590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Rectángulo 13"/>
          <p:cNvSpPr/>
          <p:nvPr/>
        </p:nvSpPr>
        <p:spPr>
          <a:xfrm>
            <a:off x="3747805" y="1272294"/>
            <a:ext cx="6463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</a:t>
            </a:r>
            <a:endParaRPr lang="es-E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194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819" y="62402"/>
            <a:ext cx="2290722" cy="50810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ángulo 13"/>
          <p:cNvSpPr/>
          <p:nvPr/>
        </p:nvSpPr>
        <p:spPr>
          <a:xfrm>
            <a:off x="1616413" y="2372118"/>
            <a:ext cx="9557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While</a:t>
            </a:r>
            <a:endParaRPr lang="es-E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9670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99" y="515785"/>
            <a:ext cx="4456746" cy="42474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766" y="515785"/>
            <a:ext cx="4155936" cy="424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59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58" y="335935"/>
            <a:ext cx="4221942" cy="44148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335" y="335936"/>
            <a:ext cx="4170323" cy="44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11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298;p32">
            <a:extLst>
              <a:ext uri="{FF2B5EF4-FFF2-40B4-BE49-F238E27FC236}">
                <a16:creationId xmlns:a16="http://schemas.microsoft.com/office/drawing/2014/main" xmlns="" id="{05F9A37F-89F2-4A21-A0EA-B717CEA0943F}"/>
              </a:ext>
            </a:extLst>
          </p:cNvPr>
          <p:cNvSpPr txBox="1">
            <a:spLocks/>
          </p:cNvSpPr>
          <p:nvPr/>
        </p:nvSpPr>
        <p:spPr>
          <a:xfrm>
            <a:off x="156300" y="211426"/>
            <a:ext cx="77040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es-ES" sz="2000" dirty="0"/>
              <a:t>3. Imprimir la resta, multiplicación y división de dos números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77B7FF20-DCD4-417E-9420-0929D2DBB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513" y="1203332"/>
            <a:ext cx="2981861" cy="36783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CFBF1434-973F-46F8-82B6-844CC06C4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235" y="1869219"/>
            <a:ext cx="2648320" cy="2048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00" y="1203332"/>
            <a:ext cx="3015352" cy="37506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30003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298;p32">
            <a:extLst>
              <a:ext uri="{FF2B5EF4-FFF2-40B4-BE49-F238E27FC236}">
                <a16:creationId xmlns:a16="http://schemas.microsoft.com/office/drawing/2014/main" xmlns="" id="{05F9A37F-89F2-4A21-A0EA-B717CEA0943F}"/>
              </a:ext>
            </a:extLst>
          </p:cNvPr>
          <p:cNvSpPr txBox="1">
            <a:spLocks/>
          </p:cNvSpPr>
          <p:nvPr/>
        </p:nvSpPr>
        <p:spPr>
          <a:xfrm>
            <a:off x="156300" y="211426"/>
            <a:ext cx="77040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es-ES" sz="2000" dirty="0"/>
              <a:t>4. Imprimir el porcentaje de un número.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97576969-7951-4A8E-B1D4-24805E845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082" y="1283005"/>
            <a:ext cx="4442526" cy="20603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103B6C79-F75B-4FF6-9F27-4E6FD91B9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122" y="3500911"/>
            <a:ext cx="3296110" cy="1514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336" y="1283005"/>
            <a:ext cx="2508395" cy="3386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69694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298;p32">
            <a:extLst>
              <a:ext uri="{FF2B5EF4-FFF2-40B4-BE49-F238E27FC236}">
                <a16:creationId xmlns:a16="http://schemas.microsoft.com/office/drawing/2014/main" xmlns="" id="{05F9A37F-89F2-4A21-A0EA-B717CEA0943F}"/>
              </a:ext>
            </a:extLst>
          </p:cNvPr>
          <p:cNvSpPr txBox="1">
            <a:spLocks/>
          </p:cNvSpPr>
          <p:nvPr/>
        </p:nvSpPr>
        <p:spPr>
          <a:xfrm>
            <a:off x="156300" y="211426"/>
            <a:ext cx="77040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es-ES" sz="2000" dirty="0"/>
              <a:t>5. Imprimir el promedio de 3 notas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26F5D4C4-6882-47DE-826B-B68EDBCFD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416" y="1214397"/>
            <a:ext cx="4354884" cy="26799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0B31597A-36A8-4B03-9B28-23E4D1A70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643" y="3992220"/>
            <a:ext cx="2998105" cy="10396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00" y="1395818"/>
            <a:ext cx="3025629" cy="25964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836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298;p32">
            <a:extLst>
              <a:ext uri="{FF2B5EF4-FFF2-40B4-BE49-F238E27FC236}">
                <a16:creationId xmlns:a16="http://schemas.microsoft.com/office/drawing/2014/main" xmlns="" id="{05F9A37F-89F2-4A21-A0EA-B717CEA0943F}"/>
              </a:ext>
            </a:extLst>
          </p:cNvPr>
          <p:cNvSpPr txBox="1">
            <a:spLocks/>
          </p:cNvSpPr>
          <p:nvPr/>
        </p:nvSpPr>
        <p:spPr>
          <a:xfrm>
            <a:off x="156300" y="116959"/>
            <a:ext cx="8913272" cy="104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es-ES" sz="1200" dirty="0"/>
              <a:t>6. Imprimir </a:t>
            </a:r>
          </a:p>
          <a:p>
            <a:pPr marL="228600" indent="-228600">
              <a:buAutoNum type="alphaLcPeriod"/>
            </a:pPr>
            <a:r>
              <a:rPr lang="es-ES" sz="1200" dirty="0"/>
              <a:t>El porcentaje de tres notas, a nota 1 tiene un porcentaje de 30 porciento, la nota dos tiene un porcentaje de 30 porciento también y la nota 3 tiene un porcentaje del 40 porciento.</a:t>
            </a:r>
          </a:p>
          <a:p>
            <a:pPr marL="228600" indent="-228600">
              <a:buAutoNum type="alphaLcPeriod"/>
            </a:pPr>
            <a:r>
              <a:rPr lang="es-ES" sz="1200" dirty="0"/>
              <a:t>Sumar el resultado de los porcentajes de las 3 notas.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7D836F9F-0421-4569-ACA4-6D1CCC549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240" y="1468893"/>
            <a:ext cx="3568329" cy="30514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7C41FE04-013C-4920-8379-B04796CF8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733" y="1916746"/>
            <a:ext cx="2431820" cy="13721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00" y="1313769"/>
            <a:ext cx="2384777" cy="36172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1299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298;p32">
            <a:extLst>
              <a:ext uri="{FF2B5EF4-FFF2-40B4-BE49-F238E27FC236}">
                <a16:creationId xmlns:a16="http://schemas.microsoft.com/office/drawing/2014/main" xmlns="" id="{05F9A37F-89F2-4A21-A0EA-B717CEA0943F}"/>
              </a:ext>
            </a:extLst>
          </p:cNvPr>
          <p:cNvSpPr txBox="1">
            <a:spLocks/>
          </p:cNvSpPr>
          <p:nvPr/>
        </p:nvSpPr>
        <p:spPr>
          <a:xfrm>
            <a:off x="239232" y="85060"/>
            <a:ext cx="8665535" cy="75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es-ES" sz="1600" dirty="0"/>
              <a:t>7.Realiza un diagrama de flujo que imprima los áreas de las siguientes figuras geométricas: el cuadro, el rectángulo, el triangulo.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3A5D79F7-0AEC-4082-B233-84EAD4E06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226" y="1439260"/>
            <a:ext cx="3764158" cy="29600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163B2765-E6D0-4615-BF7A-8C9CD7EF1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743" y="3374293"/>
            <a:ext cx="2572109" cy="16290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55" y="1582364"/>
            <a:ext cx="2179891" cy="2324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55140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298;p32">
            <a:extLst>
              <a:ext uri="{FF2B5EF4-FFF2-40B4-BE49-F238E27FC236}">
                <a16:creationId xmlns:a16="http://schemas.microsoft.com/office/drawing/2014/main" xmlns="" id="{05F9A37F-89F2-4A21-A0EA-B717CEA0943F}"/>
              </a:ext>
            </a:extLst>
          </p:cNvPr>
          <p:cNvSpPr txBox="1">
            <a:spLocks/>
          </p:cNvSpPr>
          <p:nvPr/>
        </p:nvSpPr>
        <p:spPr>
          <a:xfrm>
            <a:off x="239232" y="85060"/>
            <a:ext cx="8665535" cy="75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None/>
              <a:defRPr sz="14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es-ES" dirty="0"/>
              <a:t>8.Realizar un diagrama de flujo que imprima el pago total de una persona, sabiendo que el sueldo es igual a los días trabajados por el valor del día, imprimir la salud, la pensión y el ARL se descuentan del suelo de la persona.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842C7E80-635E-425B-9F13-5F8339CA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4" y="1474749"/>
            <a:ext cx="3272570" cy="28833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F917474E-AE20-4E55-949F-E8861CC3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237" y="1879177"/>
            <a:ext cx="2657972" cy="1567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79" y="1228761"/>
            <a:ext cx="2656851" cy="3783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15866064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Java Programming for High School by Slidesgo">
  <a:themeElements>
    <a:clrScheme name="Simple Light">
      <a:dk1>
        <a:srgbClr val="E7E7E7"/>
      </a:dk1>
      <a:lt1>
        <a:srgbClr val="10111A"/>
      </a:lt1>
      <a:dk2>
        <a:srgbClr val="FD4A4A"/>
      </a:dk2>
      <a:lt2>
        <a:srgbClr val="EC7955"/>
      </a:lt2>
      <a:accent1>
        <a:srgbClr val="E81A81"/>
      </a:accent1>
      <a:accent2>
        <a:srgbClr val="94EE6B"/>
      </a:accent2>
      <a:accent3>
        <a:srgbClr val="4CAE97"/>
      </a:accent3>
      <a:accent4>
        <a:srgbClr val="BD64B5"/>
      </a:accent4>
      <a:accent5>
        <a:srgbClr val="FFFF99"/>
      </a:accent5>
      <a:accent6>
        <a:srgbClr val="2C293A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448</Words>
  <Application>Microsoft Office PowerPoint</Application>
  <PresentationFormat>Presentación en pantalla (16:9)</PresentationFormat>
  <Paragraphs>51</Paragraphs>
  <Slides>34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4" baseType="lpstr">
      <vt:lpstr>Source Code Pro</vt:lpstr>
      <vt:lpstr>Comfortaa</vt:lpstr>
      <vt:lpstr>Bebas Neue</vt:lpstr>
      <vt:lpstr>Calibri</vt:lpstr>
      <vt:lpstr>Times New Roman</vt:lpstr>
      <vt:lpstr>Anaheim</vt:lpstr>
      <vt:lpstr>Arial</vt:lpstr>
      <vt:lpstr>Nunito Light</vt:lpstr>
      <vt:lpstr>Fira Code</vt:lpstr>
      <vt:lpstr>Introduction to Java Programming for High School by Slidesgo</vt:lpstr>
      <vt:lpstr>Manual de Diagramas de Flujo</vt:lpstr>
      <vt:lpstr>Ejercicios Básicos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!Condicionales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!Ciclos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de Diagramas de Flujo</dc:title>
  <dc:creator>SENA</dc:creator>
  <cp:lastModifiedBy>Cuenta Microsoft</cp:lastModifiedBy>
  <cp:revision>28</cp:revision>
  <dcterms:modified xsi:type="dcterms:W3CDTF">2024-03-31T18:01:47Z</dcterms:modified>
</cp:coreProperties>
</file>